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88" r:id="rId3"/>
    <p:sldId id="320" r:id="rId4"/>
    <p:sldId id="363" r:id="rId5"/>
    <p:sldId id="353" r:id="rId6"/>
    <p:sldId id="354" r:id="rId7"/>
    <p:sldId id="355" r:id="rId8"/>
    <p:sldId id="389" r:id="rId9"/>
    <p:sldId id="382" r:id="rId10"/>
    <p:sldId id="384" r:id="rId11"/>
    <p:sldId id="387" r:id="rId12"/>
    <p:sldId id="325" r:id="rId13"/>
    <p:sldId id="296" r:id="rId14"/>
    <p:sldId id="277" r:id="rId15"/>
    <p:sldId id="339" r:id="rId16"/>
    <p:sldId id="282" r:id="rId17"/>
    <p:sldId id="340" r:id="rId18"/>
    <p:sldId id="285" r:id="rId19"/>
    <p:sldId id="39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531" autoAdjust="0"/>
  </p:normalViewPr>
  <p:slideViewPr>
    <p:cSldViewPr snapToObjects="1">
      <p:cViewPr varScale="1">
        <p:scale>
          <a:sx n="122" d="100"/>
          <a:sy n="122" d="100"/>
        </p:scale>
        <p:origin x="-2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1A6E5-0B14-0C4A-8647-267FBC846612}" type="datetimeFigureOut">
              <a:rPr lang="en-US" smtClean="0"/>
              <a:t>3/3/13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E55A-D0F6-2A45-B4D9-F4C33824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4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D11E4-4DAC-FC41-B0CC-6047755005BB}" type="datetimeFigureOut">
              <a:rPr lang="en-US" smtClean="0"/>
              <a:pPr/>
              <a:t>3/3/13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07BF3-3AD7-9044-A478-1FC802E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67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42972B-C642-714E-8920-FF6BC122DEE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5C5B-65DB-7546-B7BA-ED33E57BEB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7BF3-3AD7-9044-A478-1FC802EE0C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006-EA21-9244-BB48-3CDF3D5BB17B}" type="datetime1">
              <a:rPr lang="en-US" smtClean="0"/>
              <a:t>3/3/13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B931-4189-CB4E-A872-D4B057B46675}" type="datetime1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E08E-EC0A-A947-B384-0E0724F56E51}" type="datetime1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7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A725-6598-1E4C-9C6B-501A78714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0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5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CDF4B11-091D-9C40-B5FD-9B8BFF222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0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ED65-F40E-0F48-84B0-C7F7407C34DF}" type="datetime1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9DA5-C70D-B54C-8A78-2C8E2A7EC60B}" type="datetime1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D95A-AD25-1842-A4F5-AC005F27CD71}" type="datetime1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9EEA-E6A8-0747-A081-736D55F388DA}" type="datetime1">
              <a:rPr lang="en-US" smtClean="0"/>
              <a:t>3/3/13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A048-ED50-D344-B611-CD8A28533FB0}" type="datetime1">
              <a:rPr lang="en-US" smtClean="0"/>
              <a:t>3/3/13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D14F-2E42-2F4F-988D-2653C9B6D296}" type="datetime1">
              <a:rPr lang="en-US" smtClean="0"/>
              <a:t>3/3/13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8947-3D33-C446-9573-FB752BB85F84}" type="datetime1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C19-F105-9D47-82AA-42349B84B507}" type="datetime1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1A7046-4DD0-984E-9ABC-A44B12CB7476}" type="datetime1">
              <a:rPr lang="en-US" smtClean="0"/>
              <a:t>3/3/13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1E712A-732F-F143-A375-FFDF37A19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9" name="Text Box 1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FF"/>
                </a:solidFill>
                <a:latin typeface="Tempus Sans IT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D9B7B-1803-4442-9218-90BA1415B6AD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983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71863"/>
            <a:ext cx="9144000" cy="609600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           </a:t>
            </a:r>
            <a:r>
              <a:rPr lang="en-US" sz="2400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FFFF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rgbClr val="FFFFC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6" name="Picture 9" descr="ivan091404-131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098675" y="6215063"/>
            <a:ext cx="575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1800">
                <a:solidFill>
                  <a:srgbClr val="FFFFCC"/>
                </a:solidFill>
                <a:latin typeface="Times New Roman" charset="0"/>
              </a:rPr>
              <a:t>Interdepartmental Hurricane Conference, March 2012 </a:t>
            </a:r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150" name="Picture 3" descr="C:\Users\Isaac\Desktop\gso_logo.2.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961063"/>
            <a:ext cx="91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Isaac\Desktop\gso_logo.2.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77" y="5820229"/>
            <a:ext cx="919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Documents and Settings\Tetsu Hara.URI-F6BCAC436D0\My Documents\My Pictures\ppoint-banner-2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5" y="5602855"/>
            <a:ext cx="8736240" cy="12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9155" y="5330822"/>
            <a:ext cx="8848008" cy="1470025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/>
                <a:cs typeface="Arial"/>
              </a:rPr>
              <a:t>Advancing HWRF and GFDL/GFDN </a:t>
            </a:r>
            <a:r>
              <a:rPr lang="en-US" sz="3200" b="1" dirty="0" smtClean="0">
                <a:latin typeface="Arial"/>
                <a:cs typeface="Arial"/>
              </a:rPr>
              <a:t>Prediction </a:t>
            </a:r>
            <a:r>
              <a:rPr lang="en-US" sz="3200" b="1" dirty="0">
                <a:latin typeface="Arial"/>
                <a:cs typeface="Arial"/>
              </a:rPr>
              <a:t>S</a:t>
            </a:r>
            <a:r>
              <a:rPr lang="en-US" sz="3200" b="1" dirty="0" smtClean="0">
                <a:latin typeface="Arial"/>
                <a:cs typeface="Arial"/>
              </a:rPr>
              <a:t>ystems </a:t>
            </a:r>
            <a:r>
              <a:rPr lang="en-US" sz="3200" b="1" dirty="0">
                <a:latin typeface="Arial"/>
                <a:cs typeface="Arial"/>
              </a:rPr>
              <a:t>T</a:t>
            </a:r>
            <a:r>
              <a:rPr lang="en-US" sz="3200" b="1" dirty="0" smtClean="0">
                <a:latin typeface="Arial"/>
                <a:cs typeface="Arial"/>
              </a:rPr>
              <a:t>hrough </a:t>
            </a:r>
            <a:r>
              <a:rPr lang="en-US" sz="3200" b="1" dirty="0">
                <a:latin typeface="Arial"/>
                <a:cs typeface="Arial"/>
              </a:rPr>
              <a:t>N</a:t>
            </a:r>
            <a:r>
              <a:rPr lang="en-US" sz="3200" b="1" dirty="0" smtClean="0">
                <a:latin typeface="Arial"/>
                <a:cs typeface="Arial"/>
              </a:rPr>
              <a:t>ew </a:t>
            </a:r>
            <a:r>
              <a:rPr lang="en-US" sz="3200" b="1" dirty="0">
                <a:latin typeface="Arial"/>
                <a:cs typeface="Arial"/>
              </a:rPr>
              <a:t>and </a:t>
            </a:r>
            <a:r>
              <a:rPr lang="en-US" sz="3200" b="1" dirty="0" smtClean="0">
                <a:latin typeface="Arial"/>
                <a:cs typeface="Arial"/>
              </a:rPr>
              <a:t>Enhanced </a:t>
            </a:r>
            <a:r>
              <a:rPr lang="en-US" sz="3200" b="1" dirty="0">
                <a:latin typeface="Arial"/>
                <a:cs typeface="Arial"/>
              </a:rPr>
              <a:t>P</a:t>
            </a:r>
            <a:r>
              <a:rPr lang="en-US" sz="3200" b="1" dirty="0" smtClean="0">
                <a:latin typeface="Arial"/>
                <a:cs typeface="Arial"/>
              </a:rPr>
              <a:t>hysics </a:t>
            </a:r>
            <a:r>
              <a:rPr lang="en-US" sz="3200" b="1" dirty="0">
                <a:latin typeface="Arial"/>
                <a:cs typeface="Arial"/>
              </a:rPr>
              <a:t>of the </a:t>
            </a:r>
            <a:r>
              <a:rPr lang="en-US" sz="3200" b="1" dirty="0" smtClean="0">
                <a:latin typeface="Arial"/>
                <a:cs typeface="Arial"/>
              </a:rPr>
              <a:t>Air-Sea-Wave </a:t>
            </a:r>
            <a:r>
              <a:rPr lang="en-US" sz="3200" b="1" dirty="0">
                <a:latin typeface="Arial"/>
                <a:cs typeface="Arial"/>
              </a:rPr>
              <a:t>C</a:t>
            </a:r>
            <a:r>
              <a:rPr lang="en-US" sz="3200" b="1" dirty="0" smtClean="0">
                <a:latin typeface="Arial"/>
                <a:cs typeface="Arial"/>
              </a:rPr>
              <a:t>oupling </a:t>
            </a:r>
            <a:r>
              <a:rPr lang="en-US" sz="3200" b="1" dirty="0">
                <a:latin typeface="Arial"/>
                <a:cs typeface="Arial"/>
              </a:rPr>
              <a:t>P</a:t>
            </a:r>
            <a:r>
              <a:rPr lang="en-US" sz="3200" b="1" dirty="0" smtClean="0">
                <a:latin typeface="Arial"/>
                <a:cs typeface="Arial"/>
              </a:rPr>
              <a:t>lanned </a:t>
            </a:r>
            <a:r>
              <a:rPr lang="en-US" sz="3200" b="1" dirty="0">
                <a:latin typeface="Arial"/>
                <a:cs typeface="Arial"/>
              </a:rPr>
              <a:t>for </a:t>
            </a:r>
            <a:r>
              <a:rPr lang="en-US" sz="3200" b="1" dirty="0" smtClean="0">
                <a:latin typeface="Arial"/>
                <a:cs typeface="Arial"/>
              </a:rPr>
              <a:t>2013</a:t>
            </a:r>
          </a:p>
          <a:p>
            <a:pPr algn="ctr"/>
            <a:endParaRPr lang="en-US" sz="3200" b="1" dirty="0" smtClean="0"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Isaac </a:t>
            </a:r>
            <a:r>
              <a:rPr lang="en-US" sz="2800" dirty="0">
                <a:latin typeface="Arial"/>
                <a:cs typeface="Arial"/>
              </a:rPr>
              <a:t>Ginis, Richard Yablonsky, </a:t>
            </a:r>
            <a:r>
              <a:rPr lang="en-US" sz="2800" dirty="0" err="1">
                <a:latin typeface="Arial"/>
                <a:cs typeface="Arial"/>
              </a:rPr>
              <a:t>Biju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Thomas (URI) 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Vijay </a:t>
            </a:r>
            <a:r>
              <a:rPr lang="en-US" sz="2800" dirty="0" err="1">
                <a:latin typeface="Arial"/>
                <a:cs typeface="Arial"/>
              </a:rPr>
              <a:t>Tallapragada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Hendrik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Tolman</a:t>
            </a:r>
            <a:r>
              <a:rPr lang="en-US" sz="2800" dirty="0">
                <a:latin typeface="Arial"/>
                <a:cs typeface="Arial"/>
              </a:rPr>
              <a:t> (NCEP/NOAA), Morris Bender (GFDL/NOAA)</a:t>
            </a:r>
          </a:p>
          <a:p>
            <a:pPr algn="ctr"/>
            <a:endParaRPr lang="en-US" sz="3200" b="1" dirty="0" smtClean="0">
              <a:latin typeface="Arial"/>
              <a:cs typeface="Arial"/>
            </a:endParaRPr>
          </a:p>
          <a:p>
            <a:pPr algn="ctr"/>
            <a:endParaRPr lang="en-US" sz="3200" b="1" dirty="0">
              <a:latin typeface="Arial"/>
              <a:cs typeface="Arial"/>
            </a:endParaRPr>
          </a:p>
          <a:p>
            <a:pPr algn="ctr"/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3" name="Picture 3" descr="no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5" y="517252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3933" y="5590095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Funding for this project is provided by NOAA’s HFIP and JHT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584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626178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67</a:t>
            </a:r>
            <a:r>
              <a:rPr lang="en-US" baseline="30000" dirty="0" smtClean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 IHC, 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 March 2013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29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96000" y="1907286"/>
            <a:ext cx="3044952" cy="2283714"/>
            <a:chOff x="6096000" y="1907286"/>
            <a:chExt cx="3044952" cy="2283714"/>
          </a:xfrm>
        </p:grpSpPr>
        <p:pic>
          <p:nvPicPr>
            <p:cNvPr id="8" name="Picture 7" descr="isaacHWRFnmo30zoo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07286"/>
              <a:ext cx="3044952" cy="2283714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7534275" y="2079625"/>
              <a:ext cx="368300" cy="603250"/>
            </a:xfrm>
            <a:custGeom>
              <a:avLst/>
              <a:gdLst>
                <a:gd name="connsiteX0" fmla="*/ 368300 w 368300"/>
                <a:gd name="connsiteY0" fmla="*/ 603250 h 603250"/>
                <a:gd name="connsiteX1" fmla="*/ 193675 w 368300"/>
                <a:gd name="connsiteY1" fmla="*/ 473075 h 603250"/>
                <a:gd name="connsiteX2" fmla="*/ 187325 w 368300"/>
                <a:gd name="connsiteY2" fmla="*/ 406400 h 603250"/>
                <a:gd name="connsiteX3" fmla="*/ 136525 w 368300"/>
                <a:gd name="connsiteY3" fmla="*/ 381000 h 603250"/>
                <a:gd name="connsiteX4" fmla="*/ 76200 w 368300"/>
                <a:gd name="connsiteY4" fmla="*/ 203200 h 603250"/>
                <a:gd name="connsiteX5" fmla="*/ 3175 w 368300"/>
                <a:gd name="connsiteY5" fmla="*/ 44450 h 603250"/>
                <a:gd name="connsiteX6" fmla="*/ 0 w 368300"/>
                <a:gd name="connsiteY6" fmla="*/ 0 h 603250"/>
                <a:gd name="connsiteX7" fmla="*/ 0 w 368300"/>
                <a:gd name="connsiteY7" fmla="*/ 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300" h="603250">
                  <a:moveTo>
                    <a:pt x="368300" y="603250"/>
                  </a:moveTo>
                  <a:lnTo>
                    <a:pt x="193675" y="473075"/>
                  </a:lnTo>
                  <a:lnTo>
                    <a:pt x="187325" y="406400"/>
                  </a:lnTo>
                  <a:lnTo>
                    <a:pt x="136525" y="381000"/>
                  </a:lnTo>
                  <a:lnTo>
                    <a:pt x="76200" y="203200"/>
                  </a:lnTo>
                  <a:lnTo>
                    <a:pt x="3175" y="4445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762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Track.ISAAC.20120828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39941"/>
          <a:stretch/>
        </p:blipFill>
        <p:spPr>
          <a:xfrm>
            <a:off x="0" y="2209800"/>
            <a:ext cx="3044952" cy="2286000"/>
          </a:xfrm>
          <a:prstGeom prst="rect">
            <a:avLst/>
          </a:prstGeom>
        </p:spPr>
      </p:pic>
      <p:pic>
        <p:nvPicPr>
          <p:cNvPr id="16" name="Picture 15" descr="Inten.ISAAC.20120828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39935"/>
          <a:stretch/>
        </p:blipFill>
        <p:spPr>
          <a:xfrm>
            <a:off x="3064604" y="1907286"/>
            <a:ext cx="3044952" cy="2286000"/>
          </a:xfrm>
          <a:prstGeom prst="rect">
            <a:avLst/>
          </a:prstGeom>
        </p:spPr>
      </p:pic>
      <p:pic>
        <p:nvPicPr>
          <p:cNvPr id="5" name="Picture 4" descr="isaacHWRFnew30zoo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044952" cy="2283714"/>
          </a:xfrm>
          <a:prstGeom prst="rect">
            <a:avLst/>
          </a:prstGeom>
        </p:spPr>
      </p:pic>
      <p:pic>
        <p:nvPicPr>
          <p:cNvPr id="7" name="Picture 6" descr="isaacHWRFold30zoo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4286"/>
            <a:ext cx="3044952" cy="2283714"/>
          </a:xfrm>
          <a:prstGeom prst="rect">
            <a:avLst/>
          </a:prstGeom>
        </p:spPr>
      </p:pic>
      <p:pic>
        <p:nvPicPr>
          <p:cNvPr id="17" name="Picture 16" descr="TMI.jan2013.ISAAC.20120830.TMP.cou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4286"/>
            <a:ext cx="3044952" cy="22862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4617B"/>
                </a:solidFill>
              </a:rPr>
              <a:t>MPIPOM-TC vs. POM-TC (FB initialization): Hurricane Isaac </a:t>
            </a:r>
            <a:br>
              <a:rPr lang="en-US" sz="4000" dirty="0" smtClean="0">
                <a:solidFill>
                  <a:srgbClr val="04617B"/>
                </a:solidFill>
              </a:rPr>
            </a:br>
            <a:r>
              <a:rPr lang="en-US" sz="3200" dirty="0" smtClean="0">
                <a:solidFill>
                  <a:srgbClr val="04617B"/>
                </a:solidFill>
              </a:rPr>
              <a:t>48-h </a:t>
            </a:r>
            <a:r>
              <a:rPr lang="en-US" sz="3200" dirty="0" smtClean="0">
                <a:solidFill>
                  <a:srgbClr val="04617B"/>
                </a:solidFill>
              </a:rPr>
              <a:t>HWRF coupled </a:t>
            </a:r>
            <a:r>
              <a:rPr lang="en-US" sz="3200" dirty="0" smtClean="0">
                <a:solidFill>
                  <a:srgbClr val="04617B"/>
                </a:solidFill>
              </a:rPr>
              <a:t>forecast 00Z 30 Aug 2012</a:t>
            </a:r>
            <a:endParaRPr lang="en-US" sz="3200" dirty="0">
              <a:solidFill>
                <a:srgbClr val="04617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190" y="1764268"/>
            <a:ext cx="2236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HWRF Track Forecasts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1764268"/>
            <a:ext cx="2521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HWRF Intensity Forecasts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9305" y="1764268"/>
            <a:ext cx="276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MPIPOM-TC – POM-TC SST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4431268"/>
            <a:ext cx="1749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MPIPOM-TC </a:t>
            </a:r>
            <a:r>
              <a:rPr lang="en-US" sz="1600" dirty="0" smtClean="0"/>
              <a:t>SST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4431268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POM-TC </a:t>
            </a:r>
            <a:r>
              <a:rPr lang="en-US" sz="1600" dirty="0" smtClean="0"/>
              <a:t>SST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669043" y="4431268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8/30 TMI 3-day SST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626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0.nofrc.120820..-75.tdi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45" y="4574286"/>
            <a:ext cx="3044952" cy="2283714"/>
          </a:xfrm>
          <a:prstGeom prst="rect">
            <a:avLst/>
          </a:prstGeom>
        </p:spPr>
      </p:pic>
      <p:pic>
        <p:nvPicPr>
          <p:cNvPr id="23" name="Picture 22" descr="t0.nofrc.120820..-5.tdi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45" y="1907286"/>
            <a:ext cx="3044952" cy="2283714"/>
          </a:xfrm>
          <a:prstGeom prst="rect">
            <a:avLst/>
          </a:prstGeom>
        </p:spPr>
      </p:pic>
      <p:pic>
        <p:nvPicPr>
          <p:cNvPr id="22" name="Picture 21" descr="RTF.T.12082000.7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2" y="4572000"/>
            <a:ext cx="3044952" cy="2283714"/>
          </a:xfrm>
          <a:prstGeom prst="rect">
            <a:avLst/>
          </a:prstGeom>
        </p:spPr>
      </p:pic>
      <p:pic>
        <p:nvPicPr>
          <p:cNvPr id="21" name="Picture 20" descr="RTF.T.12082000.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1907286"/>
            <a:ext cx="3044952" cy="2283714"/>
          </a:xfrm>
          <a:prstGeom prst="rect">
            <a:avLst/>
          </a:prstGeom>
        </p:spPr>
      </p:pic>
      <p:pic>
        <p:nvPicPr>
          <p:cNvPr id="15" name="Picture 14" descr="HYC.T.12082000.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286"/>
            <a:ext cx="3044952" cy="2283714"/>
          </a:xfrm>
          <a:prstGeom prst="rect">
            <a:avLst/>
          </a:prstGeom>
        </p:spPr>
      </p:pic>
      <p:pic>
        <p:nvPicPr>
          <p:cNvPr id="16" name="Picture 15" descr="HYC.T.12082000.7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286"/>
            <a:ext cx="3044952" cy="2283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97" y="1752600"/>
            <a:ext cx="16992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HYCOM SST </a:t>
            </a:r>
            <a:r>
              <a:rPr lang="en-US" sz="1600" dirty="0" err="1" smtClean="0"/>
              <a:t>init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764340" y="1718846"/>
            <a:ext cx="15696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RTOFS SST </a:t>
            </a:r>
            <a:r>
              <a:rPr lang="en-US" sz="1600" dirty="0" err="1" smtClean="0"/>
              <a:t>init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718846"/>
            <a:ext cx="24160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HYCOM-RTOFS SST </a:t>
            </a:r>
            <a:r>
              <a:rPr lang="en-US" sz="1600" dirty="0" err="1" smtClean="0"/>
              <a:t>init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1747" y="4385846"/>
            <a:ext cx="19928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HYCOM 75-m T </a:t>
            </a:r>
            <a:r>
              <a:rPr lang="en-US" sz="1600" dirty="0" err="1" smtClean="0"/>
              <a:t>init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21787" y="4385846"/>
            <a:ext cx="18646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RTOFS 75-m T </a:t>
            </a:r>
            <a:r>
              <a:rPr lang="en-US" sz="1600" dirty="0" err="1" smtClean="0"/>
              <a:t>init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40124" y="4385846"/>
            <a:ext cx="26990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HYCOM-RTOFS 75-m T </a:t>
            </a:r>
            <a:r>
              <a:rPr lang="en-US" sz="1600" dirty="0" err="1" smtClean="0"/>
              <a:t>init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7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4617B"/>
                </a:solidFill>
              </a:rPr>
              <a:t>MPIPOM-TC: Global HYCOM or Global</a:t>
            </a:r>
            <a:br>
              <a:rPr lang="en-US" sz="4000" dirty="0" smtClean="0">
                <a:solidFill>
                  <a:srgbClr val="04617B"/>
                </a:solidFill>
              </a:rPr>
            </a:br>
            <a:r>
              <a:rPr lang="en-US" sz="4000" dirty="0" smtClean="0">
                <a:solidFill>
                  <a:srgbClr val="04617B"/>
                </a:solidFill>
              </a:rPr>
              <a:t>RTOFS initialization (20120828)</a:t>
            </a:r>
            <a:endParaRPr lang="en-US" sz="4000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3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" y="-457200"/>
            <a:ext cx="9144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Evaluating ocean model initializations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for </a:t>
            </a:r>
            <a:r>
              <a:rPr lang="en-US" sz="4800" dirty="0"/>
              <a:t>hurricane </a:t>
            </a:r>
            <a:r>
              <a:rPr lang="en-US" sz="4800" dirty="0" smtClean="0"/>
              <a:t>prediction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68880"/>
            <a:ext cx="9144000" cy="4389120"/>
          </a:xfrm>
        </p:spPr>
        <p:txBody>
          <a:bodyPr>
            <a:noAutofit/>
          </a:bodyPr>
          <a:lstStyle/>
          <a:p>
            <a:pPr lvl="1"/>
            <a:r>
              <a:rPr lang="en-US" sz="2600" b="1" dirty="0" smtClean="0"/>
              <a:t>HYCOM</a:t>
            </a:r>
            <a:r>
              <a:rPr lang="en-US" sz="2600" dirty="0" smtClean="0"/>
              <a:t>: Global HYCOM</a:t>
            </a:r>
          </a:p>
          <a:p>
            <a:pPr lvl="1"/>
            <a:r>
              <a:rPr lang="en-US" sz="2600" b="1" dirty="0" smtClean="0"/>
              <a:t>FB</a:t>
            </a:r>
            <a:r>
              <a:rPr lang="en-US" sz="2600" dirty="0" smtClean="0"/>
              <a:t>: Feature-based</a:t>
            </a:r>
          </a:p>
          <a:p>
            <a:pPr lvl="2"/>
            <a:r>
              <a:rPr lang="en-US" sz="2600" b="1" dirty="0" smtClean="0"/>
              <a:t>FB-CCAR</a:t>
            </a:r>
            <a:r>
              <a:rPr lang="en-US" sz="2600" dirty="0" smtClean="0"/>
              <a:t>: Feature-based with only Colorado Center for </a:t>
            </a:r>
            <a:r>
              <a:rPr lang="en-US" sz="2600" dirty="0" err="1" smtClean="0"/>
              <a:t>Astrodyanmic</a:t>
            </a:r>
            <a:r>
              <a:rPr lang="en-US" sz="2600" dirty="0" smtClean="0"/>
              <a:t> Research (CCAR) SSH data assimilated</a:t>
            </a:r>
          </a:p>
          <a:p>
            <a:pPr lvl="2"/>
            <a:r>
              <a:rPr lang="en-US" sz="2600" b="1" dirty="0" smtClean="0"/>
              <a:t>FB-AXBT</a:t>
            </a:r>
            <a:r>
              <a:rPr lang="en-US" sz="2600" dirty="0" smtClean="0"/>
              <a:t>: Feature-based with CCAR SSH and AXBT data assimilated to adjust ring position and profiles</a:t>
            </a:r>
          </a:p>
          <a:p>
            <a:pPr lvl="2"/>
            <a:r>
              <a:rPr lang="en-US" sz="2600" b="1" dirty="0" smtClean="0"/>
              <a:t>FB-AXBT-POSONLY</a:t>
            </a:r>
            <a:r>
              <a:rPr lang="en-US" sz="2600" dirty="0" smtClean="0"/>
              <a:t>: Feature-based with CCAR SSH and AXBT data assimilated to adjust ring position only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84104"/>
            <a:ext cx="4047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onstantia"/>
                <a:cs typeface="Constantia"/>
              </a:rPr>
              <a:t>Initializations </a:t>
            </a:r>
            <a:r>
              <a:rPr lang="en-US" sz="3200" dirty="0" smtClean="0">
                <a:solidFill>
                  <a:srgbClr val="000000"/>
                </a:solidFill>
                <a:latin typeface="Constantia"/>
                <a:cs typeface="Constantia"/>
              </a:rPr>
              <a:t>Tested:</a:t>
            </a:r>
            <a:endParaRPr lang="en-US" sz="3200" dirty="0">
              <a:solidFill>
                <a:srgbClr val="000000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9AXBT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17" y="702517"/>
            <a:ext cx="7852480" cy="5562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57 AXBTs </a:t>
            </a:r>
            <a:r>
              <a:rPr lang="en-US" dirty="0" smtClean="0">
                <a:latin typeface="Arial"/>
                <a:cs typeface="Arial"/>
              </a:rPr>
              <a:t>deployed </a:t>
            </a:r>
            <a:r>
              <a:rPr lang="en-US" dirty="0">
                <a:latin typeface="Arial"/>
                <a:cs typeface="Arial"/>
              </a:rPr>
              <a:t>by NOAA/AOML/</a:t>
            </a:r>
            <a:r>
              <a:rPr lang="en-US" dirty="0" smtClean="0">
                <a:latin typeface="Arial"/>
                <a:cs typeface="Arial"/>
              </a:rPr>
              <a:t>HRD </a:t>
            </a:r>
            <a:r>
              <a:rPr lang="en-US" dirty="0">
                <a:latin typeface="Arial"/>
                <a:cs typeface="Arial"/>
              </a:rPr>
              <a:t>to access </a:t>
            </a:r>
            <a:r>
              <a:rPr lang="en-US" dirty="0" smtClean="0">
                <a:latin typeface="Arial"/>
                <a:cs typeface="Arial"/>
              </a:rPr>
              <a:t>SST and ocean heat content (OHC) in the Gulf of Mexico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5802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91934"/>
            <a:ext cx="12192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4617B"/>
                </a:solidFill>
              </a:rPr>
              <a:t>AXBT Survey-July 16, 2009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 descr="HYCOM.el.20090716.G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6" descr="SURVEY.ssh.09071800.G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user_pic209213276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148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SURVEY.AXBT.RING.ssh.09071800.Go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228335" y="2602468"/>
            <a:ext cx="838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CCAR</a:t>
            </a:r>
            <a:endParaRPr lang="en-US" sz="1800" dirty="0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7906106" y="2590800"/>
            <a:ext cx="1043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HYCOM</a:t>
            </a:r>
            <a:endParaRPr lang="en-US" sz="1800" dirty="0"/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51932" y="5105400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FB-CCAR</a:t>
            </a:r>
            <a:endParaRPr lang="en-US" sz="1800" dirty="0"/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7848394" y="510540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FB-AXBT</a:t>
            </a:r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4617B"/>
                </a:solidFill>
              </a:rPr>
              <a:t>Sea Surface Height</a:t>
            </a:r>
            <a:endParaRPr lang="en-US" sz="4800" dirty="0">
              <a:solidFill>
                <a:srgbClr val="04617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4617B"/>
                </a:solidFill>
              </a:rPr>
              <a:t>	75-m Temperature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447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AXBT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50364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FB-AXBT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FB-CCAR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4876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FB-AXBT-POSONLY</a:t>
            </a:r>
            <a:endParaRPr lang="en-US" sz="2400" dirty="0"/>
          </a:p>
        </p:txBody>
      </p:sp>
      <p:pic>
        <p:nvPicPr>
          <p:cNvPr id="13" name="Picture 12" descr="AXBT.T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133" y="762000"/>
            <a:ext cx="2438400" cy="1828800"/>
          </a:xfrm>
          <a:prstGeom prst="rect">
            <a:avLst/>
          </a:prstGeom>
        </p:spPr>
      </p:pic>
      <p:pic>
        <p:nvPicPr>
          <p:cNvPr id="19" name="Picture 18" descr="HYCOM.T.75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14827"/>
            <a:ext cx="24384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1358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HYCOM</a:t>
            </a:r>
            <a:endParaRPr lang="en-US" sz="2400" dirty="0"/>
          </a:p>
        </p:txBody>
      </p:sp>
      <p:pic>
        <p:nvPicPr>
          <p:cNvPr id="23" name="Picture 22" descr="Survey.75.090718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4827"/>
            <a:ext cx="2438400" cy="1828800"/>
          </a:xfrm>
          <a:prstGeom prst="rect">
            <a:avLst/>
          </a:prstGeom>
        </p:spPr>
      </p:pic>
      <p:pic>
        <p:nvPicPr>
          <p:cNvPr id="24" name="Picture 23" descr="Survey.axbt.75.090718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419600"/>
            <a:ext cx="2438400" cy="1828800"/>
          </a:xfrm>
          <a:prstGeom prst="rect">
            <a:avLst/>
          </a:prstGeom>
        </p:spPr>
      </p:pic>
      <p:pic>
        <p:nvPicPr>
          <p:cNvPr id="25" name="Picture 24" descr="Survey.axbt.posonly.75.090718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419600"/>
            <a:ext cx="2438400" cy="1828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5" descr="AXBTComp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Box 9"/>
          <p:cNvSpPr txBox="1">
            <a:spLocks noChangeArrowheads="1"/>
          </p:cNvSpPr>
          <p:nvPr/>
        </p:nvSpPr>
        <p:spPr bwMode="auto">
          <a:xfrm>
            <a:off x="3810000" y="4419600"/>
            <a:ext cx="111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AXBT 33</a:t>
            </a:r>
          </a:p>
        </p:txBody>
      </p:sp>
      <p:pic>
        <p:nvPicPr>
          <p:cNvPr id="10244" name="Picture 1" descr="AXBT.T75.n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71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AXBTComp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AXBTComp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14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381000" y="1600200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Blended AXBT 75-m temperature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810000" y="1676400"/>
            <a:ext cx="111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AXBT 28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457200" y="4419600"/>
            <a:ext cx="111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AXBT 31</a:t>
            </a:r>
          </a:p>
        </p:txBody>
      </p:sp>
      <p:sp>
        <p:nvSpPr>
          <p:cNvPr id="11" name="Oval 10"/>
          <p:cNvSpPr/>
          <p:nvPr/>
        </p:nvSpPr>
        <p:spPr>
          <a:xfrm>
            <a:off x="1731963" y="2819400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109663" y="2819400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685800" y="2819400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253" name="TextBox 11"/>
          <p:cNvSpPr txBox="1">
            <a:spLocks noChangeArrowheads="1"/>
          </p:cNvSpPr>
          <p:nvPr/>
        </p:nvSpPr>
        <p:spPr bwMode="auto">
          <a:xfrm>
            <a:off x="6553200" y="1692759"/>
            <a:ext cx="2590800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800" dirty="0"/>
              <a:t>Temperature </a:t>
            </a:r>
            <a:r>
              <a:rPr lang="en-US" sz="1800" dirty="0" smtClean="0"/>
              <a:t>profiles: </a:t>
            </a:r>
            <a:endParaRPr lang="en-US" sz="1800" dirty="0"/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Global </a:t>
            </a:r>
            <a:r>
              <a:rPr lang="en-US" sz="1800" dirty="0"/>
              <a:t>HYCOM (blue</a:t>
            </a:r>
            <a:r>
              <a:rPr lang="en-US" sz="1800" dirty="0" smtClean="0"/>
              <a:t>)</a:t>
            </a:r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 FB without </a:t>
            </a:r>
            <a:r>
              <a:rPr lang="en-US" sz="1800" dirty="0"/>
              <a:t>AXBT assimilation (red</a:t>
            </a:r>
            <a:r>
              <a:rPr lang="en-US" sz="1800" dirty="0" smtClean="0"/>
              <a:t>) </a:t>
            </a:r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FB  </a:t>
            </a:r>
            <a:r>
              <a:rPr lang="en-US" sz="1800" dirty="0"/>
              <a:t>with AXBT assimilation (green</a:t>
            </a:r>
            <a:r>
              <a:rPr lang="en-US" sz="1800" dirty="0" smtClean="0"/>
              <a:t>) </a:t>
            </a:r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AXBT </a:t>
            </a:r>
            <a:r>
              <a:rPr lang="en-US" sz="1800" dirty="0"/>
              <a:t>observation (black)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4617B"/>
                </a:solidFill>
              </a:rPr>
              <a:t>AXBT temperature profiles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ohu.A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02" y="4114800"/>
            <a:ext cx="3657600" cy="2743200"/>
          </a:xfrm>
          <a:prstGeom prst="rect">
            <a:avLst/>
          </a:prstGeom>
        </p:spPr>
      </p:pic>
      <p:pic>
        <p:nvPicPr>
          <p:cNvPr id="19" name="Picture 18" descr="ohu.AF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114800"/>
            <a:ext cx="3657600" cy="2743200"/>
          </a:xfrm>
          <a:prstGeom prst="rect">
            <a:avLst/>
          </a:prstGeom>
        </p:spPr>
      </p:pic>
      <p:pic>
        <p:nvPicPr>
          <p:cNvPr id="17" name="Picture 16" descr="ohu.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447800"/>
            <a:ext cx="3657600" cy="2743200"/>
          </a:xfrm>
          <a:prstGeom prst="rect">
            <a:avLst/>
          </a:prstGeom>
        </p:spPr>
      </p:pic>
      <p:pic>
        <p:nvPicPr>
          <p:cNvPr id="16" name="Picture 15" descr="ohu.A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05" y="1447800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4617B"/>
                </a:solidFill>
              </a:rPr>
              <a:t>Ocean Heat Content Comparisons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698" y="2902803"/>
            <a:ext cx="182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RMSE=</a:t>
            </a:r>
          </a:p>
          <a:p>
            <a:r>
              <a:rPr lang="en-US" sz="2400" dirty="0" smtClean="0"/>
              <a:t>34.41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2902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RMSE=</a:t>
            </a:r>
          </a:p>
          <a:p>
            <a:r>
              <a:rPr lang="en-US" sz="2400" dirty="0" smtClean="0"/>
              <a:t>26.42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560206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RMSE=</a:t>
            </a:r>
          </a:p>
          <a:p>
            <a:r>
              <a:rPr lang="en-US" sz="2400" dirty="0" smtClean="0"/>
              <a:t>23.82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5486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RMSE=</a:t>
            </a:r>
          </a:p>
          <a:p>
            <a:r>
              <a:rPr lang="en-US" sz="2400" dirty="0" smtClean="0"/>
              <a:t>26.26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15957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HYCOM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1595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FB-CCAR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2627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FB-AXBT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2627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FB-AXBT-POSONLY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Isaac Ginis\Desktop\Coupled model flow 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5"/>
          <a:stretch>
            <a:fillRect/>
          </a:stretch>
        </p:blipFill>
        <p:spPr bwMode="auto">
          <a:xfrm>
            <a:off x="1228725" y="981075"/>
            <a:ext cx="61547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1775" y="4052888"/>
            <a:ext cx="89122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800" smtClean="0">
                <a:solidFill>
                  <a:srgbClr val="FFFFFF"/>
                </a:solidFill>
              </a:rPr>
              <a:t> </a:t>
            </a:r>
            <a:r>
              <a:rPr lang="en-US" sz="1800" b="1" i="1" smtClean="0">
                <a:solidFill>
                  <a:srgbClr val="FF0000"/>
                </a:solidFill>
              </a:rPr>
              <a:t>Hurricane model</a:t>
            </a:r>
            <a:r>
              <a:rPr lang="en-US" sz="1800" i="1" smtClean="0">
                <a:solidFill>
                  <a:srgbClr val="FFFF00"/>
                </a:solidFill>
              </a:rPr>
              <a:t>: </a:t>
            </a:r>
            <a:r>
              <a:rPr lang="en-US" sz="1800" smtClean="0">
                <a:solidFill>
                  <a:srgbClr val="FFFFFF"/>
                </a:solidFill>
              </a:rPr>
              <a:t>air-sea fluxes depend on</a:t>
            </a:r>
            <a:r>
              <a:rPr lang="en-US" sz="1800" i="1" smtClean="0">
                <a:solidFill>
                  <a:srgbClr val="FFFFFF"/>
                </a:solidFill>
              </a:rPr>
              <a:t> </a:t>
            </a:r>
            <a:r>
              <a:rPr lang="en-US" sz="1800" i="1" smtClean="0">
                <a:solidFill>
                  <a:srgbClr val="FFFF00"/>
                </a:solidFill>
              </a:rPr>
              <a:t>sea state</a:t>
            </a:r>
            <a:r>
              <a:rPr lang="en-US" sz="1800" i="1" smtClean="0">
                <a:solidFill>
                  <a:srgbClr val="FFFFFF"/>
                </a:solidFill>
              </a:rPr>
              <a:t>,</a:t>
            </a:r>
            <a:r>
              <a:rPr lang="en-US" sz="1800" smtClean="0">
                <a:solidFill>
                  <a:srgbClr val="FFFFFF"/>
                </a:solidFill>
              </a:rPr>
              <a:t> </a:t>
            </a:r>
            <a:r>
              <a:rPr lang="en-US" sz="1800" i="1" smtClean="0">
                <a:solidFill>
                  <a:srgbClr val="FFFF00"/>
                </a:solidFill>
              </a:rPr>
              <a:t>sea spray </a:t>
            </a:r>
            <a:r>
              <a:rPr lang="en-US" sz="1800" smtClean="0">
                <a:solidFill>
                  <a:srgbClr val="FFFFFF"/>
                </a:solidFill>
              </a:rPr>
              <a:t>and include </a:t>
            </a:r>
            <a:r>
              <a:rPr lang="en-US" sz="1800" i="1" smtClean="0">
                <a:solidFill>
                  <a:srgbClr val="FFFF00"/>
                </a:solidFill>
              </a:rPr>
              <a:t>surface current</a:t>
            </a:r>
            <a:r>
              <a:rPr lang="en-US" sz="1800" i="1" smtClean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800" smtClean="0">
                <a:solidFill>
                  <a:srgbClr val="FFFFFF"/>
                </a:solidFill>
              </a:rPr>
              <a:t> </a:t>
            </a:r>
            <a:r>
              <a:rPr lang="en-US" sz="1800" b="1" i="1" smtClean="0">
                <a:solidFill>
                  <a:srgbClr val="008000"/>
                </a:solidFill>
              </a:rPr>
              <a:t>Wave model</a:t>
            </a:r>
            <a:r>
              <a:rPr lang="en-US" sz="1800" i="1" smtClean="0">
                <a:solidFill>
                  <a:srgbClr val="FFFF00"/>
                </a:solidFill>
              </a:rPr>
              <a:t>: </a:t>
            </a:r>
            <a:r>
              <a:rPr lang="en-US" sz="1800" smtClean="0">
                <a:solidFill>
                  <a:srgbClr val="FFFFFF"/>
                </a:solidFill>
              </a:rPr>
              <a:t>forced by </a:t>
            </a:r>
            <a:r>
              <a:rPr lang="en-US" sz="1800" i="1" smtClean="0">
                <a:solidFill>
                  <a:srgbClr val="FFFF00"/>
                </a:solidFill>
              </a:rPr>
              <a:t>sea state </a:t>
            </a:r>
            <a:r>
              <a:rPr lang="en-US" sz="1800" smtClean="0">
                <a:solidFill>
                  <a:srgbClr val="FFFFFF"/>
                </a:solidFill>
              </a:rPr>
              <a:t>dependent wind forcing and includes </a:t>
            </a:r>
            <a:r>
              <a:rPr lang="en-US" sz="1800" i="1" smtClean="0">
                <a:solidFill>
                  <a:srgbClr val="FFFF00"/>
                </a:solidFill>
              </a:rPr>
              <a:t>surface current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800" smtClean="0">
                <a:solidFill>
                  <a:srgbClr val="FFFFFF"/>
                </a:solidFill>
              </a:rPr>
              <a:t> </a:t>
            </a:r>
            <a:r>
              <a:rPr lang="en-US" sz="1800" b="1" i="1" smtClean="0">
                <a:solidFill>
                  <a:srgbClr val="00FFFF"/>
                </a:solidFill>
              </a:rPr>
              <a:t>Ocean model</a:t>
            </a:r>
            <a:r>
              <a:rPr lang="en-US" sz="1800" i="1" smtClean="0">
                <a:solidFill>
                  <a:srgbClr val="FFFF00"/>
                </a:solidFill>
              </a:rPr>
              <a:t>: </a:t>
            </a:r>
            <a:r>
              <a:rPr lang="en-US" sz="1800" smtClean="0">
                <a:solidFill>
                  <a:srgbClr val="FFFFFF"/>
                </a:solidFill>
              </a:rPr>
              <a:t>forced by </a:t>
            </a:r>
            <a:r>
              <a:rPr lang="en-US" sz="1800" i="1" smtClean="0">
                <a:solidFill>
                  <a:srgbClr val="FFFF00"/>
                </a:solidFill>
              </a:rPr>
              <a:t>sea state </a:t>
            </a:r>
            <a:r>
              <a:rPr lang="en-US" sz="1800" smtClean="0">
                <a:solidFill>
                  <a:srgbClr val="FFFFFF"/>
                </a:solidFill>
              </a:rPr>
              <a:t>dependent</a:t>
            </a:r>
            <a:r>
              <a:rPr lang="en-US" sz="1800" i="1" smtClean="0">
                <a:solidFill>
                  <a:srgbClr val="FFFFFF"/>
                </a:solidFill>
              </a:rPr>
              <a:t> </a:t>
            </a:r>
            <a:r>
              <a:rPr lang="en-US" sz="1800" smtClean="0">
                <a:solidFill>
                  <a:srgbClr val="FFFFFF"/>
                </a:solidFill>
              </a:rPr>
              <a:t>wind stress modified by </a:t>
            </a:r>
            <a:r>
              <a:rPr lang="en-US" sz="1800" i="1" smtClean="0">
                <a:solidFill>
                  <a:srgbClr val="FFFF00"/>
                </a:solidFill>
              </a:rPr>
              <a:t>growing or decaying wave fields</a:t>
            </a:r>
            <a:r>
              <a:rPr lang="en-US" sz="1800" smtClean="0">
                <a:solidFill>
                  <a:srgbClr val="FFFFFF"/>
                </a:solidFill>
              </a:rPr>
              <a:t> and </a:t>
            </a:r>
            <a:r>
              <a:rPr lang="en-US" sz="1800" i="1" smtClean="0">
                <a:solidFill>
                  <a:srgbClr val="FFFF00"/>
                </a:solidFill>
              </a:rPr>
              <a:t>Coriolis-Stokes</a:t>
            </a:r>
            <a:r>
              <a:rPr lang="en-US" sz="1800" smtClean="0">
                <a:solidFill>
                  <a:srgbClr val="FFFFFF"/>
                </a:solidFill>
              </a:rPr>
              <a:t>. Turbulent mixing is modified by the Stokes drift (</a:t>
            </a:r>
            <a:r>
              <a:rPr lang="en-US" sz="1800" i="1" smtClean="0">
                <a:solidFill>
                  <a:srgbClr val="FFFF00"/>
                </a:solidFill>
              </a:rPr>
              <a:t>Langmiur turbulence</a:t>
            </a:r>
            <a:r>
              <a:rPr lang="en-US" sz="1800" smtClean="0">
                <a:solidFill>
                  <a:srgbClr val="FFFFFF"/>
                </a:solidFill>
              </a:rPr>
              <a:t>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87388" y="3883025"/>
            <a:ext cx="742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u="sng" smtClean="0">
                <a:solidFill>
                  <a:srgbClr val="FF0000"/>
                </a:solidFill>
                <a:latin typeface="Times" charset="0"/>
              </a:rPr>
              <a:t>Red</a:t>
            </a:r>
            <a:r>
              <a:rPr lang="en-US" sz="1600" b="1" u="sng" smtClean="0">
                <a:solidFill>
                  <a:srgbClr val="FFFFFF"/>
                </a:solidFill>
                <a:latin typeface="Times" charset="0"/>
              </a:rPr>
              <a:t> - atmospheric parameters, </a:t>
            </a:r>
            <a:r>
              <a:rPr lang="en-US" sz="1600" b="1" u="sng" smtClean="0">
                <a:solidFill>
                  <a:srgbClr val="008000"/>
                </a:solidFill>
                <a:latin typeface="Times" charset="0"/>
              </a:rPr>
              <a:t>Green</a:t>
            </a:r>
            <a:r>
              <a:rPr lang="en-US" sz="1600" b="1" u="sng" smtClean="0">
                <a:solidFill>
                  <a:srgbClr val="FFFFFF"/>
                </a:solidFill>
                <a:latin typeface="Times" charset="0"/>
              </a:rPr>
              <a:t> – wave parameters, </a:t>
            </a:r>
            <a:r>
              <a:rPr lang="en-US" sz="1600" b="1" u="sng" smtClean="0">
                <a:solidFill>
                  <a:srgbClr val="00FFFF"/>
                </a:solidFill>
                <a:latin typeface="Times" charset="0"/>
              </a:rPr>
              <a:t>Blue</a:t>
            </a:r>
            <a:r>
              <a:rPr lang="en-US" sz="1600" b="1" u="sng" smtClean="0">
                <a:solidFill>
                  <a:srgbClr val="FFFFFF"/>
                </a:solidFill>
                <a:latin typeface="Times" charset="0"/>
              </a:rPr>
              <a:t> - ocean parameters 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0" y="-2277"/>
            <a:ext cx="9144000" cy="9032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HWRF-WW3-POM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GFDL</a:t>
            </a:r>
            <a:r>
              <a:rPr lang="en-US" sz="3200" dirty="0" smtClean="0">
                <a:solidFill>
                  <a:srgbClr val="FFFF00"/>
                </a:solidFill>
              </a:rPr>
              <a:t>-WW3-POM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will be tested in 2013</a:t>
            </a:r>
          </a:p>
        </p:txBody>
      </p:sp>
    </p:spTree>
    <p:extLst>
      <p:ext uri="{BB962C8B-B14F-4D97-AF65-F5344CB8AC3E}">
        <p14:creationId xmlns:p14="http://schemas.microsoft.com/office/powerpoint/2010/main" val="161236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76" y="3429000"/>
            <a:ext cx="91440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Major </a:t>
            </a:r>
            <a:r>
              <a:rPr lang="en-US" sz="4000" dirty="0" smtClean="0">
                <a:latin typeface="Arial"/>
                <a:cs typeface="Arial"/>
              </a:rPr>
              <a:t>Upgrades </a:t>
            </a:r>
            <a:r>
              <a:rPr lang="en-US" sz="4000" dirty="0" smtClean="0">
                <a:latin typeface="Arial"/>
                <a:cs typeface="Arial"/>
              </a:rPr>
              <a:t>of </a:t>
            </a:r>
            <a:r>
              <a:rPr lang="en-US" sz="4000" dirty="0" smtClean="0">
                <a:latin typeface="Arial"/>
                <a:cs typeface="Arial"/>
              </a:rPr>
              <a:t>the Operational 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HWRF and GFDL Ocean </a:t>
            </a:r>
            <a:r>
              <a:rPr lang="en-US" sz="4000" dirty="0" smtClean="0">
                <a:latin typeface="Arial"/>
                <a:cs typeface="Arial"/>
              </a:rPr>
              <a:t>Components: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Transitioning from Princeton Ocean Model (POM-TC) to MPIPOM-TC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6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create a new MPIPOM-TC?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Autofit/>
          </a:bodyPr>
          <a:lstStyle/>
          <a:p>
            <a:r>
              <a:rPr lang="en-US" dirty="0" smtClean="0"/>
              <a:t>MPIPOM-TC uses </a:t>
            </a:r>
            <a:r>
              <a:rPr lang="en-US" dirty="0" smtClean="0"/>
              <a:t>MPI software framework for running on multiple processors, </a:t>
            </a:r>
            <a:r>
              <a:rPr lang="en-US" dirty="0" smtClean="0"/>
              <a:t>allowing for both higher resolution and </a:t>
            </a:r>
            <a:r>
              <a:rPr lang="en-US" dirty="0" smtClean="0"/>
              <a:t>larger </a:t>
            </a:r>
            <a:r>
              <a:rPr lang="en-US" dirty="0" smtClean="0"/>
              <a:t>domain </a:t>
            </a:r>
            <a:r>
              <a:rPr lang="en-US" dirty="0" smtClean="0"/>
              <a:t>sizes</a:t>
            </a:r>
            <a:endParaRPr lang="en-US" dirty="0" smtClean="0"/>
          </a:p>
          <a:p>
            <a:r>
              <a:rPr lang="en-US" dirty="0"/>
              <a:t>MPIPOM-TC accepts flexible initialization options</a:t>
            </a:r>
          </a:p>
          <a:p>
            <a:r>
              <a:rPr lang="en-US" dirty="0" smtClean="0"/>
              <a:t>MPIPOM</a:t>
            </a:r>
            <a:r>
              <a:rPr lang="en-US" dirty="0" smtClean="0"/>
              <a:t>-TC is </a:t>
            </a:r>
            <a:r>
              <a:rPr lang="en-US" dirty="0"/>
              <a:t>an adaptation of </a:t>
            </a:r>
            <a:r>
              <a:rPr lang="en-US" dirty="0" err="1"/>
              <a:t>sbPOM</a:t>
            </a:r>
            <a:r>
              <a:rPr lang="en-US" dirty="0"/>
              <a:t>, which has community </a:t>
            </a:r>
            <a:r>
              <a:rPr lang="en-US" dirty="0" smtClean="0"/>
              <a:t>support and includes 18 years of physics updates and bug fixes  </a:t>
            </a:r>
            <a:endParaRPr lang="en-US" dirty="0"/>
          </a:p>
          <a:p>
            <a:r>
              <a:rPr lang="en-US" dirty="0" smtClean="0"/>
              <a:t>MPIPOM-TC is a modernized code with </a:t>
            </a:r>
            <a:r>
              <a:rPr lang="en-US" dirty="0" err="1" smtClean="0"/>
              <a:t>netCDF</a:t>
            </a:r>
            <a:r>
              <a:rPr lang="en-US" dirty="0" smtClean="0"/>
              <a:t>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5E0D-FC71-9D4A-B6B9-E4D7CD9476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Developing a </a:t>
            </a:r>
            <a:r>
              <a:rPr lang="en-US" dirty="0"/>
              <a:t>n</a:t>
            </a:r>
            <a:r>
              <a:rPr lang="en-US" dirty="0" smtClean="0"/>
              <a:t>ew MPIPOM-TC at URI</a:t>
            </a:r>
            <a:endParaRPr lang="en-US" dirty="0"/>
          </a:p>
        </p:txBody>
      </p:sp>
      <p:sp>
        <p:nvSpPr>
          <p:cNvPr id="49154" name="TextBox 7"/>
          <p:cNvSpPr txBox="1">
            <a:spLocks noChangeArrowheads="1"/>
          </p:cNvSpPr>
          <p:nvPr/>
        </p:nvSpPr>
        <p:spPr bwMode="auto">
          <a:xfrm>
            <a:off x="606425" y="3498850"/>
            <a:ext cx="7334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1977</a:t>
            </a:r>
          </a:p>
          <a:p>
            <a:pPr algn="ctr" eaLnBrk="1" hangingPunct="1"/>
            <a:r>
              <a:rPr lang="en-US" sz="1800"/>
              <a:t>pmod</a:t>
            </a:r>
          </a:p>
        </p:txBody>
      </p:sp>
      <p:sp>
        <p:nvSpPr>
          <p:cNvPr id="49155" name="TextBox 9"/>
          <p:cNvSpPr txBox="1">
            <a:spLocks noChangeArrowheads="1"/>
          </p:cNvSpPr>
          <p:nvPr/>
        </p:nvSpPr>
        <p:spPr bwMode="auto">
          <a:xfrm>
            <a:off x="1887538" y="3498850"/>
            <a:ext cx="65246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1994</a:t>
            </a:r>
          </a:p>
          <a:p>
            <a:pPr algn="ctr" eaLnBrk="1" hangingPunct="1"/>
            <a:r>
              <a:rPr lang="en-US" sz="1800"/>
              <a:t>pom</a:t>
            </a:r>
          </a:p>
        </p:txBody>
      </p:sp>
      <p:sp>
        <p:nvSpPr>
          <p:cNvPr id="49156" name="TextBox 11"/>
          <p:cNvSpPr txBox="1">
            <a:spLocks noChangeArrowheads="1"/>
          </p:cNvSpPr>
          <p:nvPr/>
        </p:nvSpPr>
        <p:spPr bwMode="auto">
          <a:xfrm>
            <a:off x="2690813" y="2306638"/>
            <a:ext cx="83343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2004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pom2k</a:t>
            </a:r>
          </a:p>
        </p:txBody>
      </p:sp>
      <p:cxnSp>
        <p:nvCxnSpPr>
          <p:cNvPr id="18" name="Straight Arrow Connector 17"/>
          <p:cNvCxnSpPr>
            <a:stCxn id="49154" idx="3"/>
          </p:cNvCxnSpPr>
          <p:nvPr/>
        </p:nvCxnSpPr>
        <p:spPr>
          <a:xfrm>
            <a:off x="1339850" y="3822700"/>
            <a:ext cx="549275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40000" y="2952750"/>
            <a:ext cx="568325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9" name="TextBox 30"/>
          <p:cNvSpPr txBox="1">
            <a:spLocks noChangeArrowheads="1"/>
          </p:cNvSpPr>
          <p:nvPr/>
        </p:nvSpPr>
        <p:spPr bwMode="auto">
          <a:xfrm>
            <a:off x="5527675" y="2306638"/>
            <a:ext cx="8651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2012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sbPOM</a:t>
            </a:r>
          </a:p>
        </p:txBody>
      </p:sp>
      <p:sp>
        <p:nvSpPr>
          <p:cNvPr id="49160" name="TextBox 33"/>
          <p:cNvSpPr txBox="1">
            <a:spLocks noChangeArrowheads="1"/>
          </p:cNvSpPr>
          <p:nvPr/>
        </p:nvSpPr>
        <p:spPr bwMode="auto">
          <a:xfrm>
            <a:off x="3433763" y="3502025"/>
            <a:ext cx="131603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2004 POM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Users Guide</a:t>
            </a:r>
          </a:p>
        </p:txBody>
      </p:sp>
      <p:sp>
        <p:nvSpPr>
          <p:cNvPr id="49161" name="TextBox 34"/>
          <p:cNvSpPr txBox="1">
            <a:spLocks noChangeArrowheads="1"/>
          </p:cNvSpPr>
          <p:nvPr/>
        </p:nvSpPr>
        <p:spPr bwMode="auto">
          <a:xfrm>
            <a:off x="2540000" y="4708525"/>
            <a:ext cx="11334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1994 pom</a:t>
            </a:r>
          </a:p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at URI</a:t>
            </a:r>
          </a:p>
        </p:txBody>
      </p:sp>
      <p:sp>
        <p:nvSpPr>
          <p:cNvPr id="49162" name="TextBox 35"/>
          <p:cNvSpPr txBox="1">
            <a:spLocks noChangeArrowheads="1"/>
          </p:cNvSpPr>
          <p:nvPr/>
        </p:nvSpPr>
        <p:spPr bwMode="auto">
          <a:xfrm>
            <a:off x="5405438" y="4697413"/>
            <a:ext cx="9667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2012</a:t>
            </a:r>
          </a:p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POM-TC</a:t>
            </a:r>
          </a:p>
        </p:txBody>
      </p:sp>
      <p:sp>
        <p:nvSpPr>
          <p:cNvPr id="49163" name="TextBox 36"/>
          <p:cNvSpPr txBox="1">
            <a:spLocks noChangeArrowheads="1"/>
          </p:cNvSpPr>
          <p:nvPr/>
        </p:nvSpPr>
        <p:spPr bwMode="auto">
          <a:xfrm>
            <a:off x="7050088" y="3502025"/>
            <a:ext cx="1358900" cy="646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FF"/>
                </a:solidFill>
              </a:rPr>
              <a:t>URI’s new</a:t>
            </a:r>
          </a:p>
          <a:p>
            <a:pPr algn="ctr" eaLnBrk="1" hangingPunct="1"/>
            <a:r>
              <a:rPr lang="en-US" sz="1800" b="1">
                <a:solidFill>
                  <a:srgbClr val="0000FF"/>
                </a:solidFill>
              </a:rPr>
              <a:t>MPIPOM-TC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524250" y="2952750"/>
            <a:ext cx="566738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9156" idx="3"/>
            <a:endCxn id="49159" idx="1"/>
          </p:cNvCxnSpPr>
          <p:nvPr/>
        </p:nvCxnSpPr>
        <p:spPr>
          <a:xfrm>
            <a:off x="3524250" y="2628900"/>
            <a:ext cx="20034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540000" y="4144963"/>
            <a:ext cx="568325" cy="5524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9161" idx="3"/>
            <a:endCxn id="49162" idx="1"/>
          </p:cNvCxnSpPr>
          <p:nvPr/>
        </p:nvCxnSpPr>
        <p:spPr>
          <a:xfrm flipV="1">
            <a:off x="3673475" y="5021263"/>
            <a:ext cx="1731963" cy="95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372225" y="4148138"/>
            <a:ext cx="677863" cy="560387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372225" y="2952750"/>
            <a:ext cx="677863" cy="54927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70" name="TextBox 53"/>
          <p:cNvSpPr txBox="1">
            <a:spLocks noChangeArrowheads="1"/>
          </p:cNvSpPr>
          <p:nvPr/>
        </p:nvSpPr>
        <p:spPr bwMode="auto">
          <a:xfrm>
            <a:off x="3062288" y="5613400"/>
            <a:ext cx="3011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FF"/>
                </a:solidFill>
              </a:rPr>
              <a:t>URI-based code development</a:t>
            </a:r>
            <a:endParaRPr lang="en-US" sz="1800" b="1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>
            <a:stCxn id="49162" idx="0"/>
            <a:endCxn id="49172" idx="2"/>
          </p:cNvCxnSpPr>
          <p:nvPr/>
        </p:nvCxnSpPr>
        <p:spPr>
          <a:xfrm flipV="1">
            <a:off x="5889625" y="4144963"/>
            <a:ext cx="0" cy="5524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72" name="TextBox 55"/>
          <p:cNvSpPr txBox="1">
            <a:spLocks noChangeArrowheads="1"/>
          </p:cNvSpPr>
          <p:nvPr/>
        </p:nvSpPr>
        <p:spPr bwMode="auto">
          <a:xfrm>
            <a:off x="5230813" y="3498850"/>
            <a:ext cx="131603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2012 HWRF</a:t>
            </a:r>
          </a:p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Users Guide</a:t>
            </a:r>
          </a:p>
        </p:txBody>
      </p:sp>
      <p:sp>
        <p:nvSpPr>
          <p:cNvPr id="49173" name="TextBox 37"/>
          <p:cNvSpPr txBox="1">
            <a:spLocks noChangeArrowheads="1"/>
          </p:cNvSpPr>
          <p:nvPr/>
        </p:nvSpPr>
        <p:spPr bwMode="auto">
          <a:xfrm>
            <a:off x="2708275" y="1655763"/>
            <a:ext cx="365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POM community code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allatldomainsno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7391400" y="3114675"/>
            <a:ext cx="1430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~1/6</a:t>
            </a:r>
            <a:r>
              <a:rPr lang="en-US" sz="1800" dirty="0">
                <a:cs typeface="Lucida Grande" charset="0"/>
              </a:rPr>
              <a:t>°</a:t>
            </a:r>
          </a:p>
          <a:p>
            <a:pPr algn="ctr" eaLnBrk="1" hangingPunct="1"/>
            <a:r>
              <a:rPr lang="en-US" sz="1800" dirty="0">
                <a:cs typeface="Lucida Grande" charset="0"/>
              </a:rPr>
              <a:t>horizontal </a:t>
            </a:r>
          </a:p>
          <a:p>
            <a:pPr algn="ctr" eaLnBrk="1" hangingPunct="1"/>
            <a:r>
              <a:rPr lang="en-US" sz="1800" dirty="0">
                <a:cs typeface="Lucida Grande" charset="0"/>
              </a:rPr>
              <a:t>grid spacing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charset="0"/>
              </a:rPr>
              <a:t>POM-TC Operational </a:t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United </a:t>
            </a:r>
            <a:r>
              <a:rPr lang="en-US" sz="4000" dirty="0">
                <a:latin typeface="Calibri" charset="0"/>
              </a:rPr>
              <a:t>and East Atlantic domains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1228725"/>
            <a:ext cx="7907337" cy="5492750"/>
            <a:chOff x="914400" y="1371600"/>
            <a:chExt cx="7907337" cy="5492750"/>
          </a:xfrm>
        </p:grpSpPr>
        <p:pic>
          <p:nvPicPr>
            <p:cNvPr id="12294" name="Picture 4" descr="allatldomainsnoex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15200" cy="549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1984375" y="2008188"/>
              <a:ext cx="0" cy="3351212"/>
            </a:xfrm>
            <a:prstGeom prst="line">
              <a:avLst/>
            </a:pr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8763000" y="2008188"/>
              <a:ext cx="0" cy="3351212"/>
            </a:xfrm>
            <a:prstGeom prst="line">
              <a:avLst/>
            </a:pr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5051425" y="2008188"/>
              <a:ext cx="0" cy="3351212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5854700" y="2008188"/>
              <a:ext cx="0" cy="3351212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 bwMode="auto">
            <a:xfrm>
              <a:off x="5937250" y="5786438"/>
              <a:ext cx="1603375" cy="43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2290" name="TextBox 15"/>
            <p:cNvSpPr txBox="1">
              <a:spLocks noChangeArrowheads="1"/>
            </p:cNvSpPr>
            <p:nvPr/>
          </p:nvSpPr>
          <p:spPr bwMode="auto">
            <a:xfrm>
              <a:off x="7391400" y="3095625"/>
              <a:ext cx="143033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/>
                <a:t>~1/12</a:t>
              </a:r>
              <a:r>
                <a:rPr lang="en-US" sz="1800" dirty="0">
                  <a:cs typeface="Lucida Grande" charset="0"/>
                </a:rPr>
                <a:t>°</a:t>
              </a:r>
            </a:p>
            <a:p>
              <a:pPr algn="ctr" eaLnBrk="1" hangingPunct="1"/>
              <a:r>
                <a:rPr lang="en-US" sz="1800" dirty="0">
                  <a:cs typeface="Lucida Grande" charset="0"/>
                </a:rPr>
                <a:t>horizontal </a:t>
              </a:r>
            </a:p>
            <a:p>
              <a:pPr algn="ctr" eaLnBrk="1" hangingPunct="1"/>
              <a:r>
                <a:rPr lang="en-US" sz="1800" dirty="0">
                  <a:cs typeface="Lucida Grande" charset="0"/>
                </a:rPr>
                <a:t>grid spacing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467600" y="1981200"/>
              <a:ext cx="0" cy="3383280"/>
            </a:xfrm>
            <a:prstGeom prst="line">
              <a:avLst/>
            </a:prstGeom>
            <a:ln w="825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 bwMode="auto">
            <a:xfrm>
              <a:off x="1960563" y="2008188"/>
              <a:ext cx="6802436" cy="0"/>
            </a:xfrm>
            <a:prstGeom prst="line">
              <a:avLst/>
            </a:pr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1960563" y="5359400"/>
              <a:ext cx="6802437" cy="7938"/>
            </a:xfrm>
            <a:prstGeom prst="line">
              <a:avLst/>
            </a:pr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0199" y="-152400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Calibri" charset="0"/>
              </a:rPr>
              <a:t>New MPIPOM</a:t>
            </a:r>
            <a:r>
              <a:rPr lang="en-US" sz="4000" dirty="0">
                <a:latin typeface="Calibri" charset="0"/>
              </a:rPr>
              <a:t>-TC </a:t>
            </a:r>
            <a:r>
              <a:rPr lang="en-US" sz="4000" dirty="0" smtClean="0">
                <a:latin typeface="Calibri" charset="0"/>
              </a:rPr>
              <a:t>Transatlantic </a:t>
            </a:r>
            <a:r>
              <a:rPr lang="en-US" sz="4000" dirty="0">
                <a:latin typeface="Calibri" charset="0"/>
              </a:rPr>
              <a:t>D</a:t>
            </a:r>
            <a:r>
              <a:rPr lang="en-US" sz="4000" dirty="0" smtClean="0">
                <a:latin typeface="Calibri" charset="0"/>
              </a:rPr>
              <a:t>omain</a:t>
            </a:r>
            <a:endParaRPr lang="en-US" sz="4000" dirty="0">
              <a:latin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31" y="-35124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MPIPOM-TC</a:t>
            </a:r>
            <a:r>
              <a:rPr lang="en-US" sz="4800" dirty="0"/>
              <a:t> </a:t>
            </a:r>
            <a:r>
              <a:rPr lang="en-US" sz="4800" dirty="0" smtClean="0"/>
              <a:t>Initialization Options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Autofit/>
          </a:bodyPr>
          <a:lstStyle/>
          <a:p>
            <a:r>
              <a:rPr lang="en-US" b="1" dirty="0"/>
              <a:t>Global HYCOM </a:t>
            </a:r>
            <a:r>
              <a:rPr lang="en-US" dirty="0" smtClean="0"/>
              <a:t>- utilizes </a:t>
            </a:r>
            <a:r>
              <a:rPr lang="en-US" dirty="0"/>
              <a:t>Navy Coupled Ocean Data Assimilation (NCODA), which incorporates satellite, buoy, AXBT, and float data, when </a:t>
            </a:r>
            <a:r>
              <a:rPr lang="en-US" dirty="0" smtClean="0"/>
              <a:t>available</a:t>
            </a:r>
            <a:endParaRPr lang="en-US" dirty="0"/>
          </a:p>
          <a:p>
            <a:endParaRPr lang="en-US" dirty="0" smtClean="0"/>
          </a:p>
          <a:p>
            <a:r>
              <a:rPr lang="en-US" b="1" dirty="0"/>
              <a:t>Global RTOFS </a:t>
            </a:r>
            <a:r>
              <a:rPr lang="en-US" dirty="0" smtClean="0"/>
              <a:t>- initialized from </a:t>
            </a:r>
            <a:r>
              <a:rPr lang="en-US" dirty="0"/>
              <a:t>Global HYCOM </a:t>
            </a:r>
            <a:r>
              <a:rPr lang="en-US" dirty="0" smtClean="0"/>
              <a:t>and </a:t>
            </a:r>
            <a:r>
              <a:rPr lang="en-US" dirty="0"/>
              <a:t>forced by </a:t>
            </a:r>
            <a:r>
              <a:rPr lang="en-US" dirty="0" smtClean="0"/>
              <a:t>GFS </a:t>
            </a:r>
            <a:r>
              <a:rPr lang="en-US" dirty="0"/>
              <a:t>thermal and wind </a:t>
            </a:r>
            <a:r>
              <a:rPr lang="en-US" dirty="0" smtClean="0"/>
              <a:t>forcing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Feature-</a:t>
            </a:r>
            <a:r>
              <a:rPr lang="en-US" b="1" dirty="0"/>
              <a:t>b</a:t>
            </a:r>
            <a:r>
              <a:rPr lang="en-US" b="1" dirty="0" smtClean="0"/>
              <a:t>ased </a:t>
            </a:r>
            <a:r>
              <a:rPr lang="en-US" dirty="0" smtClean="0"/>
              <a:t>- initialized from GDEM </a:t>
            </a:r>
            <a:r>
              <a:rPr lang="en-US" dirty="0"/>
              <a:t>monthly T and S </a:t>
            </a:r>
            <a:r>
              <a:rPr lang="en-US" dirty="0" smtClean="0"/>
              <a:t>climatology,  uses SSH </a:t>
            </a:r>
            <a:r>
              <a:rPr lang="en-US" dirty="0"/>
              <a:t>real-time analysis to determine feature </a:t>
            </a:r>
            <a:r>
              <a:rPr lang="en-US" dirty="0" smtClean="0"/>
              <a:t>boundaries, sharpens </a:t>
            </a:r>
            <a:r>
              <a:rPr lang="en-US" dirty="0"/>
              <a:t>fronts and </a:t>
            </a:r>
            <a:r>
              <a:rPr lang="en-US" dirty="0" smtClean="0"/>
              <a:t>assimilates </a:t>
            </a:r>
            <a:r>
              <a:rPr lang="en-US" dirty="0"/>
              <a:t>daily NCEP </a:t>
            </a:r>
            <a:r>
              <a:rPr lang="en-US" dirty="0" smtClean="0"/>
              <a:t>GFS SST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5E0D-FC71-9D4A-B6B9-E4D7CD9476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4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I.jan2013.IRENE.20110826.T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569463"/>
            <a:ext cx="3044952" cy="2286251"/>
          </a:xfrm>
          <a:prstGeom prst="rect">
            <a:avLst/>
          </a:prstGeom>
        </p:spPr>
      </p:pic>
      <p:pic>
        <p:nvPicPr>
          <p:cNvPr id="5" name="Picture 4" descr="irenespinupnew26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286"/>
            <a:ext cx="3044952" cy="2283714"/>
          </a:xfrm>
          <a:prstGeom prst="rect">
            <a:avLst/>
          </a:prstGeom>
        </p:spPr>
      </p:pic>
      <p:pic>
        <p:nvPicPr>
          <p:cNvPr id="6" name="Picture 5" descr="irenespinupnew26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9463"/>
            <a:ext cx="3044952" cy="2283714"/>
          </a:xfrm>
          <a:prstGeom prst="rect">
            <a:avLst/>
          </a:prstGeom>
        </p:spPr>
      </p:pic>
      <p:pic>
        <p:nvPicPr>
          <p:cNvPr id="8" name="Picture 7" descr="irenespinupnmo26zoom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7286"/>
            <a:ext cx="3044952" cy="2283714"/>
          </a:xfrm>
          <a:prstGeom prst="rect">
            <a:avLst/>
          </a:prstGeom>
        </p:spPr>
      </p:pic>
      <p:pic>
        <p:nvPicPr>
          <p:cNvPr id="17" name="Picture 16" descr="irenespinupold26fu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1907286"/>
            <a:ext cx="3044952" cy="2283714"/>
          </a:xfrm>
          <a:prstGeom prst="rect">
            <a:avLst/>
          </a:prstGeom>
        </p:spPr>
      </p:pic>
      <p:pic>
        <p:nvPicPr>
          <p:cNvPr id="18" name="Picture 17" descr="irenespinupold26zoo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20" y="4569463"/>
            <a:ext cx="3044952" cy="2283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92" y="304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4617B"/>
                </a:solidFill>
              </a:rPr>
              <a:t>MPIPOM-TC vs. POM-TC (FB initialization): </a:t>
            </a:r>
            <a:br>
              <a:rPr lang="en-US" sz="3200" dirty="0" smtClean="0">
                <a:solidFill>
                  <a:srgbClr val="04617B"/>
                </a:solidFill>
              </a:rPr>
            </a:br>
            <a:r>
              <a:rPr lang="en-US" sz="3200" dirty="0" smtClean="0">
                <a:solidFill>
                  <a:srgbClr val="04617B"/>
                </a:solidFill>
              </a:rPr>
              <a:t>Hurricane </a:t>
            </a:r>
            <a:r>
              <a:rPr lang="en-US" sz="3200" dirty="0">
                <a:solidFill>
                  <a:srgbClr val="04617B"/>
                </a:solidFill>
              </a:rPr>
              <a:t>Irene </a:t>
            </a:r>
            <a:br>
              <a:rPr lang="en-US" sz="3200" dirty="0">
                <a:solidFill>
                  <a:srgbClr val="04617B"/>
                </a:solidFill>
              </a:rPr>
            </a:br>
            <a:r>
              <a:rPr lang="en-US" sz="3200" dirty="0">
                <a:solidFill>
                  <a:srgbClr val="04617B"/>
                </a:solidFill>
              </a:rPr>
              <a:t>Observed wind forcing through </a:t>
            </a:r>
            <a:r>
              <a:rPr lang="en-US" sz="3200" dirty="0" smtClean="0">
                <a:solidFill>
                  <a:srgbClr val="04617B"/>
                </a:solidFill>
              </a:rPr>
              <a:t>00Z 26 Aug 2011</a:t>
            </a:r>
            <a:endParaRPr lang="en-US" sz="3200" dirty="0">
              <a:solidFill>
                <a:srgbClr val="04617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764268"/>
            <a:ext cx="2980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MPIPOM-TC SST (full domain)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338199" y="1764268"/>
            <a:ext cx="2605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POM-TC SST (full domain)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9305" y="1764268"/>
            <a:ext cx="276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MPIPOM-TC – POM-TC SST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4431268"/>
            <a:ext cx="2846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MPIPOM-TC SST (wake only)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395249" y="4431268"/>
            <a:ext cx="2472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POM-TC SST (wake only)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669043" y="4431268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8/26 TMI 3-day SST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187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I.feb2013.KATIA.20110908.T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574286"/>
            <a:ext cx="3044952" cy="2286251"/>
          </a:xfrm>
          <a:prstGeom prst="rect">
            <a:avLst/>
          </a:prstGeom>
        </p:spPr>
      </p:pic>
      <p:pic>
        <p:nvPicPr>
          <p:cNvPr id="5" name="Picture 4" descr="katiaspinupnew08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" y="1907286"/>
            <a:ext cx="3044952" cy="2283714"/>
          </a:xfrm>
          <a:prstGeom prst="rect">
            <a:avLst/>
          </a:prstGeom>
        </p:spPr>
      </p:pic>
      <p:pic>
        <p:nvPicPr>
          <p:cNvPr id="6" name="Picture 5" descr="katiaspinupnew08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" y="4576823"/>
            <a:ext cx="3044952" cy="2283714"/>
          </a:xfrm>
          <a:prstGeom prst="rect">
            <a:avLst/>
          </a:prstGeom>
        </p:spPr>
      </p:pic>
      <p:pic>
        <p:nvPicPr>
          <p:cNvPr id="7" name="Picture 6" descr="katiaspinupnmo08zoom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7286"/>
            <a:ext cx="3044952" cy="2283714"/>
          </a:xfrm>
          <a:prstGeom prst="rect">
            <a:avLst/>
          </a:prstGeom>
        </p:spPr>
      </p:pic>
      <p:pic>
        <p:nvPicPr>
          <p:cNvPr id="8" name="Picture 7" descr="katiaspinupold08fu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1907286"/>
            <a:ext cx="3044952" cy="2283714"/>
          </a:xfrm>
          <a:prstGeom prst="rect">
            <a:avLst/>
          </a:prstGeom>
        </p:spPr>
      </p:pic>
      <p:pic>
        <p:nvPicPr>
          <p:cNvPr id="17" name="Picture 16" descr="katiaspinupold08zoo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4574286"/>
            <a:ext cx="3044952" cy="2283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12A-732F-F143-A375-FFDF37A19C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11" y="600213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4617B"/>
                </a:solidFill>
              </a:rPr>
              <a:t>MPIPOM-TC vs. POM-TC (FB initialization): Hurricane Katia </a:t>
            </a:r>
            <a:br>
              <a:rPr lang="en-US" sz="4000" dirty="0" smtClean="0">
                <a:solidFill>
                  <a:srgbClr val="04617B"/>
                </a:solidFill>
              </a:rPr>
            </a:br>
            <a:r>
              <a:rPr lang="en-US" sz="2800" dirty="0" smtClean="0">
                <a:solidFill>
                  <a:srgbClr val="04617B"/>
                </a:solidFill>
              </a:rPr>
              <a:t>Observed wind forcing  through 00Z </a:t>
            </a:r>
            <a:r>
              <a:rPr lang="en-US" sz="2800" dirty="0">
                <a:solidFill>
                  <a:srgbClr val="04617B"/>
                </a:solidFill>
              </a:rPr>
              <a:t>0</a:t>
            </a:r>
            <a:r>
              <a:rPr lang="en-US" sz="2800" dirty="0" smtClean="0">
                <a:solidFill>
                  <a:srgbClr val="04617B"/>
                </a:solidFill>
              </a:rPr>
              <a:t>8 Sep 2011</a:t>
            </a:r>
            <a:endParaRPr lang="en-US" sz="2800" dirty="0">
              <a:solidFill>
                <a:srgbClr val="04617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764268"/>
            <a:ext cx="2980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MPIPOM-TC SST (full domain)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338199" y="1764268"/>
            <a:ext cx="2605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POM-TC SST (full domain)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229305" y="1764268"/>
            <a:ext cx="276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MPIPOM-TC – POM-TC SST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4431268"/>
            <a:ext cx="2846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MPIPOM-TC SST (wake only)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395249" y="4431268"/>
            <a:ext cx="2472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POM-TC SST (wake only)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9043" y="4431268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  <a:r>
              <a:rPr lang="en-US" sz="1600" dirty="0" smtClean="0"/>
              <a:t>/08 TMI 3-day SST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541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9735</TotalTime>
  <Words>839</Words>
  <Application>Microsoft Macintosh PowerPoint</Application>
  <PresentationFormat>On-screen Show (4:3)</PresentationFormat>
  <Paragraphs>152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Default Design</vt:lpstr>
      <vt:lpstr>                                            </vt:lpstr>
      <vt:lpstr>Major Upgrades of the Operational  HWRF and GFDL Ocean Components:  Transitioning from Princeton Ocean Model (POM-TC) to MPIPOM-TC</vt:lpstr>
      <vt:lpstr>Why create a new MPIPOM-TC?</vt:lpstr>
      <vt:lpstr>Developing a new MPIPOM-TC at URI</vt:lpstr>
      <vt:lpstr>POM-TC Operational  United and East Atlantic domains</vt:lpstr>
      <vt:lpstr>New MPIPOM-TC Transatlantic Domain</vt:lpstr>
      <vt:lpstr>MPIPOM-TC Initialization Options</vt:lpstr>
      <vt:lpstr>MPIPOM-TC vs. POM-TC (FB initialization):  Hurricane Irene  Observed wind forcing through 00Z 26 Aug 2011</vt:lpstr>
      <vt:lpstr>MPIPOM-TC vs. POM-TC (FB initialization): Hurricane Katia  Observed wind forcing  through 00Z 08 Sep 2011</vt:lpstr>
      <vt:lpstr>MPIPOM-TC vs. POM-TC (FB initialization): Hurricane Isaac  48-h HWRF coupled forecast 00Z 30 Aug 2012</vt:lpstr>
      <vt:lpstr>MPIPOM-TC: Global HYCOM or Global RTOFS initialization (20120828)</vt:lpstr>
      <vt:lpstr>Evaluating ocean model initializations  for hurricane prediction</vt:lpstr>
      <vt:lpstr>AXBT Survey-July 16, 2009</vt:lpstr>
      <vt:lpstr>Sea Surface Height</vt:lpstr>
      <vt:lpstr> 75-m Temperature</vt:lpstr>
      <vt:lpstr>AXBT temperature profiles</vt:lpstr>
      <vt:lpstr>Ocean Heat Content Comparisons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Ocean Model Resolution and Initialization Under Hurricane Conditions</dc:title>
  <dc:creator>ADMIN</dc:creator>
  <cp:lastModifiedBy>Isaac Ginis</cp:lastModifiedBy>
  <cp:revision>261</cp:revision>
  <dcterms:created xsi:type="dcterms:W3CDTF">2012-12-07T03:20:40Z</dcterms:created>
  <dcterms:modified xsi:type="dcterms:W3CDTF">2013-03-03T22:26:32Z</dcterms:modified>
</cp:coreProperties>
</file>